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9" r:id="rId2"/>
    <p:sldId id="3731" r:id="rId3"/>
    <p:sldId id="3824" r:id="rId4"/>
    <p:sldId id="3822" r:id="rId5"/>
    <p:sldId id="816" r:id="rId6"/>
    <p:sldId id="1027" r:id="rId7"/>
    <p:sldId id="3823" r:id="rId8"/>
    <p:sldId id="3821" r:id="rId9"/>
    <p:sldId id="1028" r:id="rId10"/>
    <p:sldId id="3773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Godsmark" initials="" lastIdx="3" clrIdx="0"/>
  <p:cmAuthor id="1" name="Barrie Kirk" initials="BC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9" autoAdjust="0"/>
    <p:restoredTop sz="89848" autoAdjust="0"/>
  </p:normalViewPr>
  <p:slideViewPr>
    <p:cSldViewPr>
      <p:cViewPr varScale="1">
        <p:scale>
          <a:sx n="71" d="100"/>
          <a:sy n="71" d="100"/>
        </p:scale>
        <p:origin x="1072" y="4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1362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03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1A455-5336-404D-8897-35B8CECCB8E6}" type="datetimeFigureOut">
              <a:rPr lang="en-CA" smtClean="0"/>
              <a:t>2023-07-25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7095B-5D5A-4A4B-B268-AED263D3695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5933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095B-5D5A-4A4B-B268-AED263D3695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2269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095B-5D5A-4A4B-B268-AED263D3695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904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095B-5D5A-4A4B-B268-AED263D3695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8124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095B-5D5A-4A4B-B268-AED263D3695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799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095B-5D5A-4A4B-B268-AED263D3695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418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095B-5D5A-4A4B-B268-AED263D3695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89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435394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VCOE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57504"/>
            <a:ext cx="8229600" cy="594066"/>
          </a:xfrm>
        </p:spPr>
        <p:txBody>
          <a:bodyPr>
            <a:normAutofit/>
          </a:bodyPr>
          <a:lstStyle>
            <a:lvl1pPr>
              <a:defRPr sz="4000" b="1" i="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13588"/>
            <a:ext cx="8229600" cy="351039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3" y="4707117"/>
            <a:ext cx="1584174" cy="37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3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1601"/>
            <a:ext cx="8229600" cy="3373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C84D-6CC2-4BC6-9772-DD3CBFB4FB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21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spcBef>
          <a:spcPts val="18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kirk@cavcoe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mailto:avupdate.subscribe@cavcoe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998534"/>
            <a:ext cx="6120680" cy="2387150"/>
          </a:xfrm>
        </p:spPr>
        <p:txBody>
          <a:bodyPr>
            <a:normAutofit/>
          </a:bodyPr>
          <a:lstStyle/>
          <a:p>
            <a:r>
              <a:rPr lang="en-CA" sz="4000" dirty="0"/>
              <a:t>CAV Technologies to Enhance Road Safety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900" y="3291830"/>
            <a:ext cx="8758199" cy="1512168"/>
          </a:xfrm>
        </p:spPr>
        <p:txBody>
          <a:bodyPr>
            <a:noAutofit/>
          </a:bodyPr>
          <a:lstStyle/>
          <a:p>
            <a:r>
              <a:rPr lang="en-CA" sz="2000" dirty="0"/>
              <a:t>SWAT Alliance Webinar: Road Safety Awareness</a:t>
            </a:r>
            <a:endParaRPr lang="en-CA" sz="2000" dirty="0">
              <a:latin typeface="+mj-lt"/>
            </a:endParaRPr>
          </a:p>
          <a:p>
            <a:r>
              <a:rPr lang="en-CA" sz="2000" dirty="0"/>
              <a:t>Barrie Kirk, P.Eng., Executive Director, CAVCOE</a:t>
            </a:r>
          </a:p>
          <a:p>
            <a:r>
              <a:rPr lang="en-CA" sz="2000" dirty="0"/>
              <a:t>July 26,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486"/>
            <a:ext cx="2592288" cy="521824"/>
          </a:xfrm>
          <a:prstGeom prst="rect">
            <a:avLst/>
          </a:prstGeom>
        </p:spPr>
      </p:pic>
      <p:pic>
        <p:nvPicPr>
          <p:cNvPr id="7" name="Picture 6" descr="A picture containing person, person, wall, glasses&#10;&#10;Description automatically generated">
            <a:extLst>
              <a:ext uri="{FF2B5EF4-FFF2-40B4-BE49-F238E27FC236}">
                <a16:creationId xmlns:a16="http://schemas.microsoft.com/office/drawing/2014/main" id="{5F998FBE-6D8A-80CE-B2CD-B62B0A8963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431" y="167620"/>
            <a:ext cx="2188251" cy="290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71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57504"/>
            <a:ext cx="8602092" cy="594066"/>
          </a:xfrm>
        </p:spPr>
        <p:txBody>
          <a:bodyPr>
            <a:normAutofit fontScale="90000"/>
          </a:bodyPr>
          <a:lstStyle/>
          <a:p>
            <a:r>
              <a:rPr lang="en-CA" dirty="0"/>
              <a:t>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49" y="1113588"/>
            <a:ext cx="4104456" cy="351039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CA" b="1" dirty="0"/>
              <a:t>Barrie Kirk</a:t>
            </a:r>
          </a:p>
          <a:p>
            <a:pPr lvl="1">
              <a:lnSpc>
                <a:spcPct val="120000"/>
              </a:lnSpc>
            </a:pPr>
            <a:r>
              <a:rPr lang="en-CA" dirty="0">
                <a:hlinkClick r:id="rId3"/>
              </a:rPr>
              <a:t>bkirk@cavcoe.com</a:t>
            </a:r>
            <a:endParaRPr lang="en-CA" dirty="0"/>
          </a:p>
          <a:p>
            <a:pPr lvl="1">
              <a:lnSpc>
                <a:spcPct val="120000"/>
              </a:lnSpc>
            </a:pPr>
            <a:r>
              <a:rPr lang="en-CA" dirty="0"/>
              <a:t>+1 613-271-1657</a:t>
            </a:r>
          </a:p>
          <a:p>
            <a:r>
              <a:rPr lang="en-CA" b="1" i="1" dirty="0"/>
              <a:t>CAV Update</a:t>
            </a:r>
          </a:p>
          <a:p>
            <a:pPr lvl="1"/>
            <a:r>
              <a:rPr lang="en-CA" dirty="0"/>
              <a:t>Free monthly newsletter</a:t>
            </a:r>
          </a:p>
          <a:p>
            <a:pPr lvl="1"/>
            <a:r>
              <a:rPr lang="en-CA" dirty="0">
                <a:hlinkClick r:id="rId4"/>
              </a:rPr>
              <a:t>cavupdate.subscribe@</a:t>
            </a:r>
            <a:br>
              <a:rPr lang="en-CA" dirty="0">
                <a:hlinkClick r:id="rId4"/>
              </a:rPr>
            </a:br>
            <a:r>
              <a:rPr lang="en-CA" dirty="0">
                <a:hlinkClick r:id="rId4"/>
              </a:rPr>
              <a:t>cavcoe.com</a:t>
            </a:r>
            <a:r>
              <a:rPr lang="en-CA" dirty="0"/>
              <a:t> </a:t>
            </a:r>
          </a:p>
          <a:p>
            <a:r>
              <a:rPr lang="en-CA" b="1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83BAE-82AA-4217-A31F-EC39E3DE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10</a:t>
            </a:fld>
            <a:endParaRPr lang="en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94236E-A41F-E574-F9CE-013D68CD12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1119" y="1113588"/>
            <a:ext cx="5019045" cy="3834426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6313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438" y="32038"/>
            <a:ext cx="3672408" cy="495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9">
            <a:extLst>
              <a:ext uri="{FF2B5EF4-FFF2-40B4-BE49-F238E27FC236}">
                <a16:creationId xmlns:a16="http://schemas.microsoft.com/office/drawing/2014/main" id="{042C6FA2-34C7-C087-45EA-C9C82B1A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40" y="87474"/>
            <a:ext cx="4824536" cy="594066"/>
          </a:xfrm>
        </p:spPr>
        <p:txBody>
          <a:bodyPr>
            <a:normAutofit fontScale="90000"/>
          </a:bodyPr>
          <a:lstStyle/>
          <a:p>
            <a:r>
              <a:rPr lang="en-CA" sz="4000" b="1" dirty="0"/>
              <a:t>CAVCOE</a:t>
            </a:r>
            <a:endParaRPr lang="en-CA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06BB8F4-82D3-4784-9F62-2BEF8BC01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90800"/>
            <a:ext cx="5189926" cy="406918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600" b="1" dirty="0"/>
              <a:t>Consultants</a:t>
            </a:r>
            <a:r>
              <a:rPr lang="en-CA" sz="1600" dirty="0"/>
              <a:t>: advise corporations, governments on preparing for the era of Connected and Automated Vehicles (CAVs)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600" b="1" dirty="0"/>
              <a:t>Canadian clients</a:t>
            </a:r>
            <a:r>
              <a:rPr lang="en-CA" sz="1600" dirty="0"/>
              <a:t>: Carleton University, City of London, City of Toronto, Cox &amp; Palmer, Desjardins, DOT Technology, GISA, The Co-operators, Thompson MB, Transport Canada, Urban Systems, Via Rail, Zamboni, etc.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600" b="1" dirty="0"/>
              <a:t>US clients</a:t>
            </a:r>
            <a:r>
              <a:rPr lang="en-CA" sz="1600" dirty="0"/>
              <a:t>: ADESA, AED, AEMP, Ohio State University, etc.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600" b="1" dirty="0"/>
              <a:t>Overseas clients</a:t>
            </a:r>
            <a:r>
              <a:rPr lang="en-CA" sz="1600" dirty="0"/>
              <a:t>: HIDO (Japan), Transdev (France), etc.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600" b="1" dirty="0"/>
              <a:t>Speakers’ bureau</a:t>
            </a:r>
            <a:endParaRPr lang="en-CA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2DDE15-2063-4FE9-9576-89D674ED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792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6EF6-C7E1-07B6-C316-25F1BA88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CAV Deployment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671770-8AE0-A2EE-0701-9F65D208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3</a:t>
            </a:fld>
            <a:endParaRPr lang="en-CA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2DFF452-CD8E-CF6A-AEC9-81AC9EC619A9}"/>
              </a:ext>
            </a:extLst>
          </p:cNvPr>
          <p:cNvGraphicFramePr>
            <a:graphicFrameLocks noGrp="1"/>
          </p:cNvGraphicFramePr>
          <p:nvPr/>
        </p:nvGraphicFramePr>
        <p:xfrm>
          <a:off x="179512" y="1001488"/>
          <a:ext cx="8784976" cy="403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162">
                  <a:extLst>
                    <a:ext uri="{9D8B030D-6E8A-4147-A177-3AD203B41FA5}">
                      <a16:colId xmlns:a16="http://schemas.microsoft.com/office/drawing/2014/main" val="1257288485"/>
                    </a:ext>
                  </a:extLst>
                </a:gridCol>
                <a:gridCol w="4241488">
                  <a:extLst>
                    <a:ext uri="{9D8B030D-6E8A-4147-A177-3AD203B41FA5}">
                      <a16:colId xmlns:a16="http://schemas.microsoft.com/office/drawing/2014/main" val="1306975442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156678567"/>
                    </a:ext>
                  </a:extLst>
                </a:gridCol>
              </a:tblGrid>
              <a:tr h="375779">
                <a:tc>
                  <a:txBody>
                    <a:bodyPr/>
                    <a:lstStyle/>
                    <a:p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2020s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2030s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020269"/>
                  </a:ext>
                </a:extLst>
              </a:tr>
              <a:tr h="1221280">
                <a:tc>
                  <a:txBody>
                    <a:bodyPr/>
                    <a:lstStyle/>
                    <a:p>
                      <a:r>
                        <a:rPr lang="en-CA" b="1" dirty="0"/>
                        <a:t>Passenger CAVs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Advanced Driver</a:t>
                      </a: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Assistance Systems (ADAS)</a:t>
                      </a:r>
                      <a:endParaRPr lang="en-CA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Limited deployment of geo-fenced automated passenger cars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Large-scale deployment of fully-automated passenger vehicles</a:t>
                      </a:r>
                    </a:p>
                    <a:p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784266"/>
                  </a:ext>
                </a:extLst>
              </a:tr>
              <a:tr h="1503114">
                <a:tc>
                  <a:txBody>
                    <a:bodyPr/>
                    <a:lstStyle/>
                    <a:p>
                      <a:r>
                        <a:rPr lang="en-CA" b="1" dirty="0"/>
                        <a:t>Freight CAVs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Warehouses, airports, sea-ports, mining, long-haul, middle-distance, last-mile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momentum, especially in controlled environments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 more robots for wide variety of use-cases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334003"/>
                  </a:ext>
                </a:extLst>
              </a:tr>
              <a:tr h="939447">
                <a:tc>
                  <a:txBody>
                    <a:bodyPr/>
                    <a:lstStyle/>
                    <a:p>
                      <a:r>
                        <a:rPr lang="en-CA" b="1" dirty="0"/>
                        <a:t>Service CAVs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Grass cutting, sidewalk inspections, automated farming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Growing market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 more robots for wide variety of use-cases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17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57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3254-AAF0-E7E4-6287-1FEAF5BB0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Safety Realities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DEE09-3133-2C8D-EDFC-9E6A7FFAA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CAVs will follow the rules</a:t>
            </a:r>
          </a:p>
          <a:p>
            <a:r>
              <a:rPr lang="en-CA" dirty="0"/>
              <a:t>No distractions</a:t>
            </a:r>
          </a:p>
          <a:p>
            <a:r>
              <a:rPr lang="en-CA" dirty="0"/>
              <a:t>360-degree view from multiple sensors</a:t>
            </a:r>
          </a:p>
          <a:p>
            <a:r>
              <a:rPr lang="en-CA" dirty="0"/>
              <a:t>Reaction time 0.1 second vs seconds for humans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5B7DD-7EDF-A2C2-E7D8-C7710D33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774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89"/>
            <a:ext cx="8229600" cy="594066"/>
          </a:xfrm>
        </p:spPr>
        <p:txBody>
          <a:bodyPr>
            <a:normAutofit fontScale="90000"/>
          </a:bodyPr>
          <a:lstStyle/>
          <a:p>
            <a:r>
              <a:rPr lang="en-CA" dirty="0"/>
              <a:t>Fewer Collisions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13588"/>
            <a:ext cx="3672408" cy="3510390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>CAVs have the potential to be much safer than human drivers</a:t>
            </a:r>
          </a:p>
          <a:p>
            <a:r>
              <a:rPr lang="en-CA" dirty="0"/>
              <a:t>93% of collisions </a:t>
            </a:r>
            <a:r>
              <a:rPr lang="en-CA" b="1" dirty="0">
                <a:solidFill>
                  <a:srgbClr val="FF0000"/>
                </a:solidFill>
              </a:rPr>
              <a:t>involve</a:t>
            </a:r>
            <a:r>
              <a:rPr lang="en-CA" dirty="0"/>
              <a:t> driver error</a:t>
            </a:r>
          </a:p>
          <a:p>
            <a:r>
              <a:rPr lang="en-CA" dirty="0">
                <a:highlight>
                  <a:srgbClr val="FFFF00"/>
                </a:highlight>
              </a:rPr>
              <a:t>Hopefully, we can reduce collisions to 20% of current rate</a:t>
            </a:r>
          </a:p>
        </p:txBody>
      </p:sp>
      <p:pic>
        <p:nvPicPr>
          <p:cNvPr id="2050" name="Picture 2" descr="Ottawa police have been enforcing city bylaws that make it illegal for tow truck drivers to race to collisions without being called first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3933" y="915567"/>
            <a:ext cx="5167572" cy="387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33273" y="478041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200" dirty="0">
                <a:latin typeface="Arial" panose="020B0604020202020204" pitchFamily="34" charset="0"/>
                <a:cs typeface="Arial" panose="020B0604020202020204" pitchFamily="34" charset="0"/>
              </a:rPr>
              <a:t>Ottawa Citizen</a:t>
            </a:r>
          </a:p>
        </p:txBody>
      </p:sp>
    </p:spTree>
    <p:extLst>
      <p:ext uri="{BB962C8B-B14F-4D97-AF65-F5344CB8AC3E}">
        <p14:creationId xmlns:p14="http://schemas.microsoft.com/office/powerpoint/2010/main" val="372836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985" y="195486"/>
            <a:ext cx="415697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/>
              <a:t>  </a:t>
            </a:r>
          </a:p>
          <a:p>
            <a:r>
              <a:rPr lang="en-CA" dirty="0"/>
              <a:t>  </a:t>
            </a:r>
          </a:p>
          <a:p>
            <a:r>
              <a:rPr lang="en-CA" dirty="0"/>
              <a:t>  </a:t>
            </a:r>
          </a:p>
          <a:p>
            <a:r>
              <a:rPr lang="en-CA" dirty="0"/>
              <a:t>  </a:t>
            </a:r>
          </a:p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3" y="195487"/>
            <a:ext cx="4065838" cy="1199276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83718"/>
            <a:ext cx="8229600" cy="2340260"/>
          </a:xfrm>
        </p:spPr>
        <p:txBody>
          <a:bodyPr>
            <a:normAutofit fontScale="70000" lnSpcReduction="20000"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Great goals but unachievable !!!</a:t>
            </a:r>
          </a:p>
          <a:p>
            <a:r>
              <a:rPr lang="en-CA" dirty="0"/>
              <a:t>All hardware, software fails occasionally</a:t>
            </a:r>
          </a:p>
          <a:p>
            <a:r>
              <a:rPr lang="en-CA" dirty="0"/>
              <a:t>7% of collisions have nothing to do with the driver</a:t>
            </a:r>
          </a:p>
          <a:p>
            <a:pPr lvl="1"/>
            <a:r>
              <a:rPr lang="en-CA" dirty="0"/>
              <a:t>Will happen whether a human or computer is driving</a:t>
            </a:r>
          </a:p>
          <a:p>
            <a:r>
              <a:rPr lang="en-CA" dirty="0"/>
              <a:t>There will be collisions, fatalities, injuries - but far fewer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6</a:t>
            </a:fld>
            <a:endParaRPr lang="en-C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7986" y="388583"/>
            <a:ext cx="1571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987574"/>
            <a:ext cx="4083128" cy="47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4" y="1559963"/>
            <a:ext cx="3600400" cy="48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15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710BC-7202-D568-083C-50B9CA423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3AD38-5079-5418-493B-D471B6910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The public expects:</a:t>
            </a:r>
          </a:p>
          <a:p>
            <a:pPr lvl="1"/>
            <a:r>
              <a:rPr lang="en-CA" dirty="0"/>
              <a:t>Human drivers will continue to make mistakes</a:t>
            </a:r>
          </a:p>
          <a:p>
            <a:pPr lvl="1"/>
            <a:r>
              <a:rPr lang="en-CA" dirty="0"/>
              <a:t>CAV technology will be perfect</a:t>
            </a:r>
          </a:p>
          <a:p>
            <a:pPr lvl="1"/>
            <a:r>
              <a:rPr lang="en-CA" dirty="0">
                <a:highlight>
                  <a:srgbClr val="FFFF00"/>
                </a:highlight>
              </a:rPr>
              <a:t>Important for all stakeholders to help manage the public’s expectations</a:t>
            </a:r>
          </a:p>
          <a:p>
            <a:r>
              <a:rPr lang="en-CA" dirty="0"/>
              <a:t>Laws, best practices must differentiate between driver-assist and full CAVs</a:t>
            </a:r>
          </a:p>
          <a:p>
            <a:r>
              <a:rPr lang="en-CA" dirty="0"/>
              <a:t>Interim period with human drivers and CAVs will be especially dangerous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AEEA8-9D81-6616-31D8-06B7188D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725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20AC-C497-1D2F-0B5F-956760A22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6EC43-ED44-1FF9-D68A-5D699B5B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Who is responsible if there is an accident / injury / death ?</a:t>
            </a:r>
          </a:p>
          <a:p>
            <a:r>
              <a:rPr lang="en-CA" dirty="0"/>
              <a:t>How do police manage incidents involving CAVs?</a:t>
            </a:r>
          </a:p>
          <a:p>
            <a:pPr lvl="1"/>
            <a:r>
              <a:rPr lang="en-CA" dirty="0"/>
              <a:t>What data should a CAV give to police?</a:t>
            </a:r>
          </a:p>
          <a:p>
            <a:pPr lvl="1"/>
            <a:r>
              <a:rPr lang="en-CA" dirty="0"/>
              <a:t>How does a CAV recognize it is being pulled over?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F742E-4172-0285-6C15-DDF600FA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81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Fast forward to 10+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data confirms that computers are safer drivers:</a:t>
            </a:r>
          </a:p>
          <a:p>
            <a:pPr lvl="1"/>
            <a:r>
              <a:rPr lang="en-CA" dirty="0"/>
              <a:t>Should we ban human drivers ???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C84D-6CC2-4BC6-9772-DD3CBFB4FBBE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5230968"/>
      </p:ext>
    </p:extLst>
  </p:cSld>
  <p:clrMapOvr>
    <a:masterClrMapping/>
  </p:clrMapOvr>
</p:sld>
</file>

<file path=ppt/theme/theme1.xml><?xml version="1.0" encoding="utf-8"?>
<a:theme xmlns:a="http://schemas.openxmlformats.org/drawingml/2006/main" name="CAVCO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18910</TotalTime>
  <Words>456</Words>
  <Application>Microsoft Office PowerPoint</Application>
  <PresentationFormat>On-screen Show (16:9)</PresentationFormat>
  <Paragraphs>81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CAVCOE</vt:lpstr>
      <vt:lpstr>CAV Technologies to Enhance Road Safety</vt:lpstr>
      <vt:lpstr>CAVCOE</vt:lpstr>
      <vt:lpstr>CAV Deployment Schedule</vt:lpstr>
      <vt:lpstr>Safety Realities</vt:lpstr>
      <vt:lpstr>Fewer Collisions</vt:lpstr>
      <vt:lpstr>PowerPoint Presentation</vt:lpstr>
      <vt:lpstr>Issues</vt:lpstr>
      <vt:lpstr>Other Issues</vt:lpstr>
      <vt:lpstr>Fast forward to 10+ years</vt:lpstr>
      <vt:lpstr>Follow-up</vt:lpstr>
    </vt:vector>
  </TitlesOfParts>
  <Company>CAVCOE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Barrie Kirk</dc:creator>
  <cp:lastModifiedBy>Barrie Kirk</cp:lastModifiedBy>
  <cp:revision>1260</cp:revision>
  <cp:lastPrinted>2013-08-12T18:08:39Z</cp:lastPrinted>
  <dcterms:created xsi:type="dcterms:W3CDTF">2012-09-18T18:29:45Z</dcterms:created>
  <dcterms:modified xsi:type="dcterms:W3CDTF">2023-07-25T13:34:21Z</dcterms:modified>
</cp:coreProperties>
</file>